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72" r:id="rId5"/>
    <p:sldId id="258" r:id="rId6"/>
    <p:sldId id="274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/>
    <p:restoredTop sz="94643"/>
  </p:normalViewPr>
  <p:slideViewPr>
    <p:cSldViewPr snapToGrid="0" snapToObjects="1">
      <p:cViewPr>
        <p:scale>
          <a:sx n="80" d="100"/>
          <a:sy n="80" d="100"/>
        </p:scale>
        <p:origin x="1256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44211" y="-241992"/>
            <a:ext cx="10572000" cy="2971051"/>
          </a:xfrm>
        </p:spPr>
        <p:txBody>
          <a:bodyPr/>
          <a:lstStyle/>
          <a:p>
            <a:r>
              <a:rPr lang="ca-ES" dirty="0" smtClean="0"/>
              <a:t>Desplegament d’aplicacions en </a:t>
            </a:r>
            <a:r>
              <a:rPr lang="ca-ES" dirty="0" err="1" smtClean="0"/>
              <a:t>Docker</a:t>
            </a:r>
            <a:r>
              <a:rPr lang="ca-ES" dirty="0" smtClean="0"/>
              <a:t> i </a:t>
            </a:r>
            <a:r>
              <a:rPr lang="ca-ES" dirty="0" err="1" smtClean="0"/>
              <a:t>Kubernetes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Carlos Guinovart </a:t>
            </a:r>
            <a:r>
              <a:rPr lang="es-ES_tradnl" dirty="0" err="1" smtClean="0"/>
              <a:t>Galofre</a:t>
            </a:r>
            <a:endParaRPr lang="es-ES_tradnl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810001" y="5498334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ASIX-DAW</a:t>
            </a:r>
            <a:endParaRPr lang="es-ES_tradnl" dirty="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810001" y="5715821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Tutor: Sergi Grau</a:t>
            </a:r>
            <a:endParaRPr lang="es-ES_tradnl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810001" y="5933308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err="1" smtClean="0"/>
              <a:t>Curs</a:t>
            </a:r>
            <a:r>
              <a:rPr lang="es-ES_tradnl" dirty="0" smtClean="0"/>
              <a:t>: 2019-2020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13" y="2732915"/>
            <a:ext cx="1914525" cy="16353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234" y="2925711"/>
            <a:ext cx="2456285" cy="124973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406" y="5340484"/>
            <a:ext cx="3618239" cy="9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Instal·lació de </a:t>
            </a:r>
            <a:r>
              <a:rPr lang="ca-ES" dirty="0" err="1"/>
              <a:t>Docker</a:t>
            </a:r>
            <a:r>
              <a:rPr lang="ca-ES" dirty="0"/>
              <a:t> i </a:t>
            </a:r>
            <a:r>
              <a:rPr lang="ca-ES" dirty="0" err="1"/>
              <a:t>Kubernetes</a:t>
            </a:r>
            <a:r>
              <a:rPr lang="ca-ES" dirty="0"/>
              <a:t>.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82482" y="1417638"/>
            <a:ext cx="10554574" cy="363651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400" u="sng" dirty="0" err="1" smtClean="0"/>
              <a:t>Kubernetes</a:t>
            </a:r>
            <a:r>
              <a:rPr lang="ca-ES" u="sng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2000" dirty="0" smtClean="0"/>
              <a:t>Per utilitzar </a:t>
            </a:r>
            <a:r>
              <a:rPr lang="ca-ES" sz="2000" dirty="0" err="1" smtClean="0"/>
              <a:t>Kubernetes</a:t>
            </a:r>
            <a:r>
              <a:rPr lang="ca-ES" sz="2000" dirty="0" smtClean="0"/>
              <a:t> en local necessitarem </a:t>
            </a:r>
            <a:r>
              <a:rPr lang="ca-ES" sz="2000" dirty="0" err="1" smtClean="0"/>
              <a:t>MiniKube</a:t>
            </a:r>
            <a:r>
              <a:rPr lang="ca-ES" sz="2000" dirty="0" smtClean="0"/>
              <a:t>.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ca-ES" sz="2000" dirty="0" smtClean="0"/>
              <a:t>És on corre un clúster o millor dit una instància de </a:t>
            </a:r>
            <a:r>
              <a:rPr lang="ca-ES" sz="2000" dirty="0" err="1" smtClean="0"/>
              <a:t>Kubernetes</a:t>
            </a:r>
            <a:r>
              <a:rPr lang="ca-ES" sz="2000" dirty="0" smtClean="0"/>
              <a:t> en un sol node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ca-ES" sz="2000" dirty="0" smtClean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ca-ES" sz="2000" dirty="0" smtClean="0"/>
              <a:t>	Tant com per les 3 versions(</a:t>
            </a:r>
            <a:r>
              <a:rPr lang="ca-ES" sz="2000" dirty="0"/>
              <a:t>L</a:t>
            </a:r>
            <a:r>
              <a:rPr lang="ca-ES" sz="2000" dirty="0" smtClean="0"/>
              <a:t>inux, Windows i </a:t>
            </a:r>
            <a:r>
              <a:rPr lang="ca-ES" sz="2000" dirty="0" err="1" smtClean="0"/>
              <a:t>MasOS</a:t>
            </a:r>
            <a:r>
              <a:rPr lang="ca-ES" sz="2000" dirty="0" smtClean="0"/>
              <a:t>) s'haurà d'instal·lar una 	maquina virtual per simular un servidor al </a:t>
            </a:r>
            <a:r>
              <a:rPr lang="ca-ES" sz="2000" dirty="0" err="1" smtClean="0"/>
              <a:t>cloud</a:t>
            </a:r>
            <a:r>
              <a:rPr lang="ca-ES" sz="2000" dirty="0" smtClean="0"/>
              <a:t>.</a:t>
            </a:r>
            <a:endParaRPr lang="ca-ES" sz="160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108" y="4562212"/>
            <a:ext cx="1681578" cy="16311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716914"/>
            <a:ext cx="2901849" cy="14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Creació d’un contenidor amb </a:t>
            </a:r>
            <a:r>
              <a:rPr lang="ca-ES" dirty="0" err="1"/>
              <a:t>Docker</a:t>
            </a:r>
            <a:r>
              <a:rPr lang="ca-ES" dirty="0"/>
              <a:t>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406952"/>
            <a:ext cx="10554574" cy="3636511"/>
          </a:xfrm>
        </p:spPr>
        <p:txBody>
          <a:bodyPr/>
          <a:lstStyle/>
          <a:p>
            <a:r>
              <a:rPr lang="es-ES_tradnl" b="1" dirty="0" err="1" smtClean="0"/>
              <a:t>Dockerfile</a:t>
            </a:r>
            <a:r>
              <a:rPr lang="es-ES_tradnl" dirty="0"/>
              <a:t>: </a:t>
            </a:r>
            <a:r>
              <a:rPr lang="es-ES_tradnl" dirty="0" err="1"/>
              <a:t>és</a:t>
            </a:r>
            <a:r>
              <a:rPr lang="es-ES_tradnl" dirty="0"/>
              <a:t> un </a:t>
            </a:r>
            <a:r>
              <a:rPr lang="es-ES_tradnl" dirty="0" err="1"/>
              <a:t>arxiu</a:t>
            </a:r>
            <a:r>
              <a:rPr lang="es-ES_tradnl" dirty="0"/>
              <a:t> de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pla</a:t>
            </a:r>
            <a:r>
              <a:rPr lang="es-ES_tradnl" dirty="0"/>
              <a:t> que conté una </a:t>
            </a:r>
            <a:r>
              <a:rPr lang="es-ES_tradnl" dirty="0" err="1"/>
              <a:t>sèrie</a:t>
            </a:r>
            <a:r>
              <a:rPr lang="es-ES_tradnl" dirty="0"/>
              <a:t> </a:t>
            </a:r>
            <a:r>
              <a:rPr lang="es-ES_tradnl" dirty="0" err="1"/>
              <a:t>d'instruccions</a:t>
            </a:r>
            <a:r>
              <a:rPr lang="es-ES_tradnl" dirty="0"/>
              <a:t> </a:t>
            </a:r>
            <a:r>
              <a:rPr lang="es-ES_tradnl" dirty="0" err="1"/>
              <a:t>necessàries</a:t>
            </a:r>
            <a:r>
              <a:rPr lang="es-ES_tradnl" dirty="0"/>
              <a:t> per crear una </a:t>
            </a:r>
            <a:r>
              <a:rPr lang="es-ES_tradnl" dirty="0" err="1"/>
              <a:t>imatge</a:t>
            </a:r>
            <a:r>
              <a:rPr lang="es-ES_tradnl" dirty="0"/>
              <a:t> que, </a:t>
            </a:r>
            <a:r>
              <a:rPr lang="es-ES_tradnl" dirty="0" err="1"/>
              <a:t>posteriorment</a:t>
            </a:r>
            <a:r>
              <a:rPr lang="es-ES_tradnl" dirty="0"/>
              <a:t>, es </a:t>
            </a:r>
            <a:r>
              <a:rPr lang="es-ES_tradnl" dirty="0" err="1"/>
              <a:t>convertirà</a:t>
            </a:r>
            <a:r>
              <a:rPr lang="es-ES_tradnl" dirty="0"/>
              <a:t> en una sola </a:t>
            </a:r>
            <a:r>
              <a:rPr lang="es-ES_tradnl" dirty="0" err="1"/>
              <a:t>aplicació</a:t>
            </a:r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09666" y="3015762"/>
            <a:ext cx="2908300" cy="3429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095999" y="385587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$ </a:t>
            </a:r>
            <a:r>
              <a:rPr lang="es-ES_tradnl" i="1" dirty="0" err="1" smtClean="0"/>
              <a:t>docker</a:t>
            </a:r>
            <a:r>
              <a:rPr lang="es-ES_tradnl" i="1" dirty="0" smtClean="0"/>
              <a:t> </a:t>
            </a:r>
            <a:r>
              <a:rPr lang="es-ES_tradnl" i="1" dirty="0" err="1" smtClean="0"/>
              <a:t>build</a:t>
            </a:r>
            <a:r>
              <a:rPr lang="es-ES_tradnl" i="1" dirty="0" smtClean="0"/>
              <a:t> .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6910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Creació d’un contenidor amb </a:t>
            </a:r>
            <a:r>
              <a:rPr lang="ca-ES" dirty="0" err="1"/>
              <a:t>Docker</a:t>
            </a:r>
            <a:r>
              <a:rPr lang="ca-ES" dirty="0"/>
              <a:t>.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0000" y="1758461"/>
            <a:ext cx="10554574" cy="1972598"/>
          </a:xfrm>
        </p:spPr>
        <p:txBody>
          <a:bodyPr>
            <a:normAutofit/>
          </a:bodyPr>
          <a:lstStyle/>
          <a:p>
            <a:r>
              <a:rPr lang="es-ES_tradnl" sz="2000" b="1" dirty="0" err="1" smtClean="0"/>
              <a:t>Docker-compose</a:t>
            </a:r>
            <a:r>
              <a:rPr lang="es-ES_tradnl" sz="2000" dirty="0" smtClean="0"/>
              <a:t>: </a:t>
            </a:r>
            <a:r>
              <a:rPr lang="ca-ES" sz="2000" dirty="0" smtClean="0"/>
              <a:t>és </a:t>
            </a:r>
            <a:r>
              <a:rPr lang="ca-ES" sz="2000" dirty="0"/>
              <a:t>una eina per definir i executar aplicacions </a:t>
            </a:r>
            <a:r>
              <a:rPr lang="ca-ES" sz="2000" dirty="0" err="1"/>
              <a:t>Docker</a:t>
            </a:r>
            <a:r>
              <a:rPr lang="ca-ES" sz="2000" dirty="0"/>
              <a:t> de diversos contenidors</a:t>
            </a:r>
            <a:endParaRPr lang="es-ES_tradnl" sz="2000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6500" y="3029366"/>
            <a:ext cx="3796080" cy="38241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596428" y="3361727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$ </a:t>
            </a:r>
            <a:r>
              <a:rPr lang="es-ES_tradnl" i="1" dirty="0" err="1" smtClean="0"/>
              <a:t>docker-compose</a:t>
            </a:r>
            <a:r>
              <a:rPr lang="es-ES_tradnl" i="1" dirty="0" smtClean="0"/>
              <a:t> up -d</a:t>
            </a:r>
            <a:endParaRPr lang="es-ES_tradnl" i="1" dirty="0"/>
          </a:p>
        </p:txBody>
      </p:sp>
      <p:pic>
        <p:nvPicPr>
          <p:cNvPr id="6" name="Imagen 5"/>
          <p:cNvPicPr/>
          <p:nvPr/>
        </p:nvPicPr>
        <p:blipFill>
          <a:blip r:embed="rId3"/>
          <a:stretch>
            <a:fillRect/>
          </a:stretch>
        </p:blipFill>
        <p:spPr>
          <a:xfrm>
            <a:off x="5448413" y="4765431"/>
            <a:ext cx="6372052" cy="5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3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Creació d’un contenidor amb </a:t>
            </a:r>
            <a:r>
              <a:rPr lang="ca-ES" dirty="0" err="1"/>
              <a:t>Docker</a:t>
            </a:r>
            <a:r>
              <a:rPr lang="ca-ES" dirty="0"/>
              <a:t>.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1" y="2340411"/>
            <a:ext cx="10554574" cy="3636511"/>
          </a:xfrm>
        </p:spPr>
        <p:txBody>
          <a:bodyPr/>
          <a:lstStyle/>
          <a:p>
            <a:r>
              <a:rPr lang="es-ES_tradnl" sz="2000" dirty="0" err="1"/>
              <a:t>Com</a:t>
            </a:r>
            <a:r>
              <a:rPr lang="es-ES_tradnl" sz="2000" dirty="0"/>
              <a:t> </a:t>
            </a:r>
            <a:r>
              <a:rPr lang="es-ES_tradnl" sz="2000" dirty="0" err="1"/>
              <a:t>penjar</a:t>
            </a:r>
            <a:r>
              <a:rPr lang="es-ES_tradnl" sz="2000" dirty="0"/>
              <a:t> la </a:t>
            </a:r>
            <a:r>
              <a:rPr lang="es-ES_tradnl" sz="2000" dirty="0" err="1" smtClean="0"/>
              <a:t>imatge</a:t>
            </a:r>
            <a:r>
              <a:rPr lang="es-ES_tradnl" sz="2000" dirty="0" smtClean="0"/>
              <a:t> per </a:t>
            </a:r>
            <a:r>
              <a:rPr lang="es-ES_tradnl" sz="2000" dirty="0" err="1" smtClean="0"/>
              <a:t>després</a:t>
            </a:r>
            <a:r>
              <a:rPr lang="es-ES_tradnl" sz="2000" dirty="0" smtClean="0"/>
              <a:t> ser usada per desplegarla a </a:t>
            </a:r>
            <a:r>
              <a:rPr lang="es-ES_tradnl" sz="2000" dirty="0" err="1" smtClean="0"/>
              <a:t>Kubernetes</a:t>
            </a:r>
            <a:endParaRPr lang="es-ES_tradnl" sz="2000" dirty="0" smtClean="0"/>
          </a:p>
          <a:p>
            <a:r>
              <a:rPr lang="es-ES_tradnl" sz="2000" dirty="0" err="1" smtClean="0"/>
              <a:t>Important</a:t>
            </a:r>
            <a:r>
              <a:rPr lang="es-ES_tradnl" sz="2000" dirty="0" smtClean="0"/>
              <a:t>! </a:t>
            </a:r>
            <a:r>
              <a:rPr lang="es-ES_tradnl" sz="2000" dirty="0" err="1" smtClean="0"/>
              <a:t>Tenir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usuari</a:t>
            </a:r>
            <a:r>
              <a:rPr lang="es-ES_tradnl" sz="2000" dirty="0" smtClean="0"/>
              <a:t> a </a:t>
            </a:r>
            <a:r>
              <a:rPr lang="es-ES_tradnl" sz="2000" dirty="0" err="1" smtClean="0"/>
              <a:t>Docker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Hub</a:t>
            </a:r>
            <a:r>
              <a:rPr lang="es-ES_tradnl" sz="2000" dirty="0" smtClean="0"/>
              <a:t> i estar </a:t>
            </a:r>
            <a:r>
              <a:rPr lang="es-ES_tradnl" sz="2000" dirty="0" err="1" smtClean="0"/>
              <a:t>logejat</a:t>
            </a:r>
            <a:r>
              <a:rPr lang="es-ES_tradnl" sz="2000" dirty="0"/>
              <a:t>.</a:t>
            </a:r>
            <a:endParaRPr lang="es-ES_tradnl" sz="2000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90" y="2956958"/>
            <a:ext cx="6171417" cy="55059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3010290" y="3600421"/>
            <a:ext cx="6171417" cy="290831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3010290" y="4076984"/>
            <a:ext cx="6171417" cy="529398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5"/>
          <a:stretch>
            <a:fillRect/>
          </a:stretch>
        </p:blipFill>
        <p:spPr>
          <a:xfrm>
            <a:off x="3010290" y="4926679"/>
            <a:ext cx="6575455" cy="114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4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Desplegar el contenidor a </a:t>
            </a:r>
            <a:r>
              <a:rPr lang="ca-ES" dirty="0" err="1"/>
              <a:t>Kubernetes</a:t>
            </a:r>
            <a:r>
              <a:rPr lang="ca-ES" dirty="0" smtClean="0"/>
              <a:t>.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_tradnl" sz="2000" dirty="0" smtClean="0"/>
          </a:p>
          <a:p>
            <a:endParaRPr lang="es-ES_tradnl" sz="2000" dirty="0"/>
          </a:p>
          <a:p>
            <a:endParaRPr lang="es-ES_tradnl" sz="2000" dirty="0" smtClean="0"/>
          </a:p>
          <a:p>
            <a:endParaRPr lang="es-ES_tradnl" sz="2000" dirty="0"/>
          </a:p>
          <a:p>
            <a:endParaRPr lang="es-ES_tradnl" sz="2000" dirty="0" smtClean="0"/>
          </a:p>
        </p:txBody>
      </p:sp>
      <p:pic>
        <p:nvPicPr>
          <p:cNvPr id="8" name="Imagen 7"/>
          <p:cNvPicPr/>
          <p:nvPr/>
        </p:nvPicPr>
        <p:blipFill>
          <a:blip r:embed="rId2"/>
          <a:stretch>
            <a:fillRect/>
          </a:stretch>
        </p:blipFill>
        <p:spPr>
          <a:xfrm>
            <a:off x="810000" y="2397627"/>
            <a:ext cx="4309110" cy="999490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3"/>
          <a:stretch>
            <a:fillRect/>
          </a:stretch>
        </p:blipFill>
        <p:spPr>
          <a:xfrm>
            <a:off x="5127822" y="3038129"/>
            <a:ext cx="3735439" cy="36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Desplegar el contenidor a </a:t>
            </a:r>
            <a:r>
              <a:rPr lang="ca-ES" dirty="0" err="1"/>
              <a:t>Kubernetes</a:t>
            </a:r>
            <a:r>
              <a:rPr lang="ca-ES" dirty="0"/>
              <a:t>.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727" y="2349075"/>
            <a:ext cx="3530600" cy="3086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75" y="1939897"/>
            <a:ext cx="2454939" cy="46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Desplegar el contenidor a </a:t>
            </a:r>
            <a:r>
              <a:rPr lang="ca-ES" dirty="0" err="1"/>
              <a:t>Kubernetes</a:t>
            </a:r>
            <a:r>
              <a:rPr lang="ca-ES" dirty="0"/>
              <a:t>.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896" y="2179971"/>
            <a:ext cx="2254318" cy="41300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73656" y="2207352"/>
            <a:ext cx="5396230" cy="58864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4773656" y="3133591"/>
            <a:ext cx="5396230" cy="452120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5"/>
          <a:stretch>
            <a:fillRect/>
          </a:stretch>
        </p:blipFill>
        <p:spPr>
          <a:xfrm>
            <a:off x="5098443" y="3808313"/>
            <a:ext cx="4746655" cy="25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Desplegar el contenidor a </a:t>
            </a:r>
            <a:r>
              <a:rPr lang="ca-ES" dirty="0" err="1"/>
              <a:t>Kubernetes</a:t>
            </a:r>
            <a:r>
              <a:rPr lang="ca-ES" dirty="0"/>
              <a:t>.</a:t>
            </a:r>
            <a:endParaRPr lang="es-ES_tradnl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8239" y="2458860"/>
            <a:ext cx="5396230" cy="1132205"/>
          </a:xfrm>
          <a:prstGeom prst="rect">
            <a:avLst/>
          </a:prstGeom>
        </p:spPr>
      </p:pic>
      <p:pic>
        <p:nvPicPr>
          <p:cNvPr id="5" name="Marcador de contenido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8466" y="3127779"/>
            <a:ext cx="6538451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Conclusions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a-ES" dirty="0" smtClean="0"/>
              <a:t>Realitzar aquest projecte de </a:t>
            </a:r>
            <a:r>
              <a:rPr lang="ca-ES" dirty="0" err="1" smtClean="0"/>
              <a:t>Docker</a:t>
            </a:r>
            <a:r>
              <a:rPr lang="ca-ES" dirty="0" smtClean="0"/>
              <a:t> i </a:t>
            </a:r>
            <a:r>
              <a:rPr lang="ca-ES" dirty="0" err="1" smtClean="0"/>
              <a:t>K</a:t>
            </a:r>
            <a:r>
              <a:rPr lang="ca-ES" dirty="0" err="1" smtClean="0"/>
              <a:t>ubernetes</a:t>
            </a:r>
            <a:r>
              <a:rPr lang="ca-ES" dirty="0" smtClean="0"/>
              <a:t> suposa:</a:t>
            </a:r>
          </a:p>
          <a:p>
            <a:r>
              <a:rPr lang="ca-ES" dirty="0" smtClean="0"/>
              <a:t>Assolir coneixement de la tecnologia.</a:t>
            </a:r>
          </a:p>
          <a:p>
            <a:r>
              <a:rPr lang="ca-ES" dirty="0" smtClean="0"/>
              <a:t>Experimentar la facilitat </a:t>
            </a:r>
            <a:r>
              <a:rPr lang="ca-ES" dirty="0"/>
              <a:t>de desplegar</a:t>
            </a:r>
            <a:r>
              <a:rPr lang="ca-ES" dirty="0" smtClean="0"/>
              <a:t>.</a:t>
            </a:r>
            <a:endParaRPr lang="ca-ES" dirty="0" smtClean="0"/>
          </a:p>
          <a:p>
            <a:r>
              <a:rPr lang="ca-ES" dirty="0" smtClean="0"/>
              <a:t>Ressaltar la facilitat d’escalar recursos  de manera àgil.</a:t>
            </a:r>
          </a:p>
          <a:p>
            <a:r>
              <a:rPr lang="ca-ES" dirty="0" smtClean="0"/>
              <a:t>Detecció i solució de dificultats tècniques.</a:t>
            </a:r>
          </a:p>
          <a:p>
            <a:r>
              <a:rPr lang="ca-ES" dirty="0" smtClean="0"/>
              <a:t>Millora d’habilitats associades a la gestió del projecte: planificació, execució i control d’activitats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52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68140" y="3700751"/>
            <a:ext cx="5633330" cy="970450"/>
          </a:xfrm>
        </p:spPr>
        <p:txBody>
          <a:bodyPr/>
          <a:lstStyle/>
          <a:p>
            <a:r>
              <a:rPr lang="ca-ES" dirty="0" smtClean="0"/>
              <a:t>Gràcies per l’atenció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60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Índex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smtClean="0"/>
              <a:t>Introducció a </a:t>
            </a:r>
            <a:r>
              <a:rPr lang="ca-ES" dirty="0" err="1" smtClean="0"/>
              <a:t>Docker</a:t>
            </a:r>
            <a:r>
              <a:rPr lang="ca-ES" dirty="0" smtClean="0"/>
              <a:t> i </a:t>
            </a:r>
            <a:r>
              <a:rPr lang="ca-ES" dirty="0" err="1" smtClean="0"/>
              <a:t>Kubernetes</a:t>
            </a:r>
            <a:r>
              <a:rPr lang="ca-ES" dirty="0" smtClean="0"/>
              <a:t>.</a:t>
            </a:r>
          </a:p>
          <a:p>
            <a:r>
              <a:rPr lang="ca-ES" dirty="0" smtClean="0"/>
              <a:t>Definició de l’aplicació web.</a:t>
            </a:r>
          </a:p>
          <a:p>
            <a:r>
              <a:rPr lang="ca-ES" dirty="0" smtClean="0"/>
              <a:t>Funcionalitat de l’aplicació.</a:t>
            </a:r>
          </a:p>
          <a:p>
            <a:r>
              <a:rPr lang="ca-ES" dirty="0" smtClean="0"/>
              <a:t>Instal·lació de </a:t>
            </a:r>
            <a:r>
              <a:rPr lang="ca-ES" dirty="0" err="1" smtClean="0"/>
              <a:t>Docker</a:t>
            </a:r>
            <a:r>
              <a:rPr lang="ca-ES" dirty="0" smtClean="0"/>
              <a:t> i </a:t>
            </a:r>
            <a:r>
              <a:rPr lang="ca-ES" dirty="0" err="1" smtClean="0"/>
              <a:t>Kubernetes</a:t>
            </a:r>
            <a:r>
              <a:rPr lang="ca-ES" dirty="0" smtClean="0"/>
              <a:t>.</a:t>
            </a:r>
          </a:p>
          <a:p>
            <a:r>
              <a:rPr lang="ca-ES" dirty="0" smtClean="0"/>
              <a:t>Creació d’un contenidor amb </a:t>
            </a:r>
            <a:r>
              <a:rPr lang="ca-ES" dirty="0" err="1" smtClean="0"/>
              <a:t>Docker</a:t>
            </a:r>
            <a:r>
              <a:rPr lang="ca-ES" dirty="0" smtClean="0"/>
              <a:t>.</a:t>
            </a:r>
          </a:p>
          <a:p>
            <a:r>
              <a:rPr lang="ca-ES" dirty="0" smtClean="0"/>
              <a:t>Desplegar el contenidor a </a:t>
            </a:r>
            <a:r>
              <a:rPr lang="ca-ES" dirty="0" err="1" smtClean="0"/>
              <a:t>Kubernetes</a:t>
            </a:r>
            <a:r>
              <a:rPr lang="ca-ES" dirty="0" smtClean="0"/>
              <a:t>.</a:t>
            </a:r>
          </a:p>
          <a:p>
            <a:r>
              <a:rPr lang="ca-ES" dirty="0" smtClean="0"/>
              <a:t>Conclusions.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72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Introducció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0000" y="2119275"/>
            <a:ext cx="10554574" cy="3636511"/>
          </a:xfrm>
        </p:spPr>
        <p:txBody>
          <a:bodyPr/>
          <a:lstStyle/>
          <a:p>
            <a:r>
              <a:rPr lang="ca-ES" sz="2000" dirty="0" smtClean="0"/>
              <a:t>Què és </a:t>
            </a:r>
            <a:r>
              <a:rPr lang="ca-ES" sz="2000" dirty="0" err="1" smtClean="0"/>
              <a:t>Docker</a:t>
            </a:r>
            <a:r>
              <a:rPr lang="ca-ES" sz="2000" dirty="0" smtClean="0"/>
              <a:t> i què ens ofereix</a:t>
            </a:r>
          </a:p>
          <a:p>
            <a:pPr marL="0" indent="0">
              <a:buNone/>
            </a:pPr>
            <a:r>
              <a:rPr lang="ca-ES" sz="2000" dirty="0" smtClean="0"/>
              <a:t>La idea de </a:t>
            </a:r>
            <a:r>
              <a:rPr lang="ca-ES" sz="2000" dirty="0" err="1" smtClean="0"/>
              <a:t>Docker</a:t>
            </a:r>
            <a:r>
              <a:rPr lang="ca-ES" sz="2000" dirty="0" smtClean="0"/>
              <a:t> és poder crear contenidors lleugers i portables per aplicacions de software que puguin executar-se des de qualsevol màquina, independentment del sistema que tingui instal·lat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3937531"/>
            <a:ext cx="6176962" cy="26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000" dirty="0" err="1" smtClean="0"/>
              <a:t>Imatges</a:t>
            </a:r>
            <a:r>
              <a:rPr lang="es-ES_tradnl" sz="2000" dirty="0" smtClean="0"/>
              <a:t> en </a:t>
            </a:r>
            <a:r>
              <a:rPr lang="es-ES_tradnl" sz="2000" dirty="0" err="1" smtClean="0"/>
              <a:t>Docker</a:t>
            </a:r>
            <a:endParaRPr lang="es-ES_tradnl" sz="2000" dirty="0" smtClean="0"/>
          </a:p>
          <a:p>
            <a:r>
              <a:rPr lang="es-ES_tradnl" sz="2000" dirty="0" err="1" smtClean="0"/>
              <a:t>Contenidors</a:t>
            </a:r>
            <a:r>
              <a:rPr lang="es-ES_tradnl" sz="2000" dirty="0" smtClean="0"/>
              <a:t> en </a:t>
            </a:r>
            <a:r>
              <a:rPr lang="es-ES_tradnl" sz="2000" dirty="0" err="1" smtClean="0"/>
              <a:t>Docker</a:t>
            </a:r>
            <a:endParaRPr lang="es-ES_tradnl" sz="20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Introducció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690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Introducció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2022262"/>
            <a:ext cx="10554574" cy="3636511"/>
          </a:xfrm>
        </p:spPr>
        <p:txBody>
          <a:bodyPr/>
          <a:lstStyle/>
          <a:p>
            <a:r>
              <a:rPr lang="ca-ES" sz="2000" dirty="0" smtClean="0"/>
              <a:t>Què es </a:t>
            </a:r>
            <a:r>
              <a:rPr lang="ca-ES" sz="2000" dirty="0" err="1" smtClean="0"/>
              <a:t>Kubernetes</a:t>
            </a:r>
            <a:r>
              <a:rPr lang="ca-ES" sz="2000" dirty="0" smtClean="0"/>
              <a:t> i què ens ofereix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err="1" smtClean="0"/>
              <a:t>Kubernetes</a:t>
            </a:r>
            <a:r>
              <a:rPr lang="ca-ES" dirty="0" smtClean="0"/>
              <a:t> és una plataforma portable i extensible de codi obert per a administrar càrregues de treball i serveis. </a:t>
            </a:r>
            <a:r>
              <a:rPr lang="ca-ES" dirty="0" err="1" smtClean="0"/>
              <a:t>Kubernetes</a:t>
            </a:r>
            <a:r>
              <a:rPr lang="ca-ES" dirty="0" smtClean="0"/>
              <a:t> facilita l'automatització i la configuració declarativa.</a:t>
            </a:r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87" y="3332467"/>
            <a:ext cx="5826653" cy="32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Introducció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9977" y="2222287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a-ES" sz="2000" dirty="0" smtClean="0"/>
              <a:t>Components de </a:t>
            </a:r>
            <a:r>
              <a:rPr lang="ca-ES" sz="2000" dirty="0" err="1" smtClean="0"/>
              <a:t>Kubernetes</a:t>
            </a:r>
            <a:endParaRPr lang="ca-ES" sz="2000" dirty="0" smtClean="0"/>
          </a:p>
          <a:p>
            <a:r>
              <a:rPr lang="ca-ES" sz="2000" dirty="0" err="1"/>
              <a:t>W</a:t>
            </a:r>
            <a:r>
              <a:rPr lang="ca-ES" sz="2000" dirty="0" err="1" smtClean="0"/>
              <a:t>orkers</a:t>
            </a:r>
            <a:endParaRPr lang="ca-ES" sz="2000" dirty="0" smtClean="0"/>
          </a:p>
          <a:p>
            <a:r>
              <a:rPr lang="ca-ES" sz="2000" dirty="0" err="1" smtClean="0"/>
              <a:t>Deployments</a:t>
            </a:r>
            <a:endParaRPr lang="ca-ES" sz="2000" dirty="0" smtClean="0"/>
          </a:p>
          <a:p>
            <a:r>
              <a:rPr lang="ca-ES" sz="2000" dirty="0" smtClean="0"/>
              <a:t>POD</a:t>
            </a:r>
          </a:p>
          <a:p>
            <a:r>
              <a:rPr lang="ca-ES" sz="2000" dirty="0" smtClean="0"/>
              <a:t>Services</a:t>
            </a:r>
          </a:p>
          <a:p>
            <a:r>
              <a:rPr lang="ca-ES" sz="2000" dirty="0" err="1" smtClean="0"/>
              <a:t>Namespaces</a:t>
            </a:r>
            <a:endParaRPr lang="ca-ES" sz="2000" dirty="0" smtClean="0"/>
          </a:p>
        </p:txBody>
      </p:sp>
    </p:spTree>
    <p:extLst>
      <p:ext uri="{BB962C8B-B14F-4D97-AF65-F5344CB8AC3E}">
        <p14:creationId xmlns:p14="http://schemas.microsoft.com/office/powerpoint/2010/main" val="6241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Definició de l’aplicació </a:t>
            </a:r>
            <a:r>
              <a:rPr lang="ca-ES" dirty="0" smtClean="0"/>
              <a:t>web</a:t>
            </a:r>
            <a:endParaRPr lang="es-ES_tradnl" dirty="0"/>
          </a:p>
        </p:txBody>
      </p:sp>
      <p:sp>
        <p:nvSpPr>
          <p:cNvPr id="4" name="Rectángulo 3"/>
          <p:cNvSpPr/>
          <p:nvPr/>
        </p:nvSpPr>
        <p:spPr>
          <a:xfrm>
            <a:off x="3180661" y="2440342"/>
            <a:ext cx="1285875" cy="32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 rot="5400000">
            <a:off x="2988036" y="3840487"/>
            <a:ext cx="1743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Front-</a:t>
            </a:r>
            <a:r>
              <a:rPr lang="es-ES_tradnl" sz="2000" dirty="0" err="1" smtClean="0"/>
              <a:t>End</a:t>
            </a:r>
            <a:endParaRPr lang="es-ES_tradnl" sz="2000" dirty="0"/>
          </a:p>
        </p:txBody>
      </p:sp>
      <p:sp>
        <p:nvSpPr>
          <p:cNvPr id="7" name="Rectángulo 6"/>
          <p:cNvSpPr/>
          <p:nvPr/>
        </p:nvSpPr>
        <p:spPr>
          <a:xfrm>
            <a:off x="5310950" y="2440342"/>
            <a:ext cx="1285875" cy="3200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 rot="5400000">
            <a:off x="5086456" y="3840487"/>
            <a:ext cx="1743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Back-</a:t>
            </a:r>
            <a:r>
              <a:rPr lang="es-ES_tradnl" sz="2000" dirty="0" err="1" smtClean="0"/>
              <a:t>End</a:t>
            </a:r>
            <a:endParaRPr lang="es-ES_tradnl" sz="2000" dirty="0"/>
          </a:p>
        </p:txBody>
      </p:sp>
      <p:cxnSp>
        <p:nvCxnSpPr>
          <p:cNvPr id="10" name="Conector recto de flecha 9"/>
          <p:cNvCxnSpPr>
            <a:stCxn id="4" idx="3"/>
            <a:endCxn id="7" idx="1"/>
          </p:cNvCxnSpPr>
          <p:nvPr/>
        </p:nvCxnSpPr>
        <p:spPr>
          <a:xfrm>
            <a:off x="4466536" y="4040542"/>
            <a:ext cx="844414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1048395" y="2440342"/>
            <a:ext cx="1285875" cy="3200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0" name="Conector recto de flecha 19"/>
          <p:cNvCxnSpPr>
            <a:stCxn id="19" idx="3"/>
            <a:endCxn id="4" idx="1"/>
          </p:cNvCxnSpPr>
          <p:nvPr/>
        </p:nvCxnSpPr>
        <p:spPr>
          <a:xfrm>
            <a:off x="2334270" y="4040542"/>
            <a:ext cx="846391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 rot="5400000">
            <a:off x="1274617" y="3840487"/>
            <a:ext cx="905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smtClean="0"/>
              <a:t>Client</a:t>
            </a:r>
            <a:endParaRPr lang="es-ES_tradnl" sz="2000" dirty="0"/>
          </a:p>
        </p:txBody>
      </p:sp>
      <p:sp>
        <p:nvSpPr>
          <p:cNvPr id="27" name="CuadroTexto 26"/>
          <p:cNvSpPr txBox="1"/>
          <p:nvPr/>
        </p:nvSpPr>
        <p:spPr>
          <a:xfrm>
            <a:off x="7775415" y="4582091"/>
            <a:ext cx="1587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Back-</a:t>
            </a:r>
            <a:r>
              <a:rPr lang="es-ES_tradnl" dirty="0" err="1" smtClean="0"/>
              <a:t>End</a:t>
            </a:r>
            <a:r>
              <a:rPr lang="es-ES_tradnl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NodeJs</a:t>
            </a:r>
            <a:endParaRPr lang="es-ES_tradnl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Express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err="1" smtClean="0"/>
              <a:t>MongoDB</a:t>
            </a:r>
            <a:endParaRPr lang="es-ES_tradnl" dirty="0" smtClean="0"/>
          </a:p>
        </p:txBody>
      </p:sp>
      <p:sp>
        <p:nvSpPr>
          <p:cNvPr id="29" name="CuadroTexto 28"/>
          <p:cNvSpPr txBox="1"/>
          <p:nvPr/>
        </p:nvSpPr>
        <p:spPr>
          <a:xfrm>
            <a:off x="7775415" y="2261200"/>
            <a:ext cx="16417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Front-</a:t>
            </a:r>
            <a:r>
              <a:rPr lang="es-ES_tradnl" dirty="0" err="1" smtClean="0"/>
              <a:t>End</a:t>
            </a:r>
            <a:r>
              <a:rPr lang="es-ES_tradnl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HTML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PUG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JavaScript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dirty="0" smtClean="0"/>
              <a:t>CSS</a:t>
            </a:r>
            <a:endParaRPr lang="es-ES_tradnl" dirty="0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99" y="2092862"/>
            <a:ext cx="907002" cy="907002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389" y="2028314"/>
            <a:ext cx="971550" cy="97155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8236" y="3074219"/>
            <a:ext cx="728127" cy="102726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7812" y="3199976"/>
            <a:ext cx="821127" cy="821127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799" y="4493232"/>
            <a:ext cx="1229824" cy="751730"/>
          </a:xfrm>
          <a:prstGeom prst="rect">
            <a:avLst/>
          </a:prstGeom>
        </p:spPr>
      </p:pic>
      <p:cxnSp>
        <p:nvCxnSpPr>
          <p:cNvPr id="38" name="Conector recto 37"/>
          <p:cNvCxnSpPr/>
          <p:nvPr/>
        </p:nvCxnSpPr>
        <p:spPr>
          <a:xfrm>
            <a:off x="7727154" y="4202470"/>
            <a:ext cx="441658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9020" y="5244962"/>
            <a:ext cx="1833562" cy="4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Funcionalitat de l’aplicació</a:t>
            </a:r>
            <a:r>
              <a:rPr lang="ca-ES" dirty="0" smtClean="0"/>
              <a:t>.</a:t>
            </a:r>
            <a:endParaRPr lang="es-ES_tradnl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5637" y="2030413"/>
            <a:ext cx="3519114" cy="1884362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/>
          <a:stretch>
            <a:fillRect/>
          </a:stretch>
        </p:blipFill>
        <p:spPr>
          <a:xfrm>
            <a:off x="8072429" y="2063432"/>
            <a:ext cx="3771898" cy="1818324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4"/>
          <a:stretch>
            <a:fillRect/>
          </a:stretch>
        </p:blipFill>
        <p:spPr>
          <a:xfrm>
            <a:off x="3984018" y="2025334"/>
            <a:ext cx="3729044" cy="1884362"/>
          </a:xfrm>
          <a:prstGeom prst="rect">
            <a:avLst/>
          </a:prstGeom>
        </p:spPr>
      </p:pic>
      <p:pic>
        <p:nvPicPr>
          <p:cNvPr id="8" name="Imagen 7"/>
          <p:cNvPicPr/>
          <p:nvPr/>
        </p:nvPicPr>
        <p:blipFill>
          <a:blip r:embed="rId5"/>
          <a:stretch>
            <a:fillRect/>
          </a:stretch>
        </p:blipFill>
        <p:spPr>
          <a:xfrm>
            <a:off x="2224461" y="4588828"/>
            <a:ext cx="3519114" cy="2077720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6"/>
          <a:stretch>
            <a:fillRect/>
          </a:stretch>
        </p:blipFill>
        <p:spPr>
          <a:xfrm>
            <a:off x="6461517" y="4555490"/>
            <a:ext cx="3625449" cy="2138999"/>
          </a:xfrm>
          <a:prstGeom prst="rect">
            <a:avLst/>
          </a:prstGeom>
        </p:spPr>
      </p:pic>
      <p:cxnSp>
        <p:nvCxnSpPr>
          <p:cNvPr id="11" name="Conector recto de flecha 10"/>
          <p:cNvCxnSpPr>
            <a:stCxn id="5" idx="3"/>
            <a:endCxn id="7" idx="1"/>
          </p:cNvCxnSpPr>
          <p:nvPr/>
        </p:nvCxnSpPr>
        <p:spPr>
          <a:xfrm flipV="1">
            <a:off x="3714751" y="2967515"/>
            <a:ext cx="269267" cy="50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7" idx="3"/>
            <a:endCxn id="6" idx="1"/>
          </p:cNvCxnSpPr>
          <p:nvPr/>
        </p:nvCxnSpPr>
        <p:spPr>
          <a:xfrm>
            <a:off x="7713062" y="2967515"/>
            <a:ext cx="359367" cy="507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6" idx="3"/>
            <a:endCxn id="8" idx="0"/>
          </p:cNvCxnSpPr>
          <p:nvPr/>
        </p:nvCxnSpPr>
        <p:spPr>
          <a:xfrm flipH="1">
            <a:off x="3984018" y="2972594"/>
            <a:ext cx="7860309" cy="1616234"/>
          </a:xfrm>
          <a:prstGeom prst="bentConnector4">
            <a:avLst>
              <a:gd name="adj1" fmla="val -2908"/>
              <a:gd name="adj2" fmla="val 781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8" idx="3"/>
            <a:endCxn id="9" idx="1"/>
          </p:cNvCxnSpPr>
          <p:nvPr/>
        </p:nvCxnSpPr>
        <p:spPr>
          <a:xfrm flipV="1">
            <a:off x="5743575" y="5624990"/>
            <a:ext cx="717942" cy="269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3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Instal·lació de </a:t>
            </a:r>
            <a:r>
              <a:rPr lang="ca-ES" dirty="0" err="1"/>
              <a:t>Docker</a:t>
            </a:r>
            <a:r>
              <a:rPr lang="ca-ES" dirty="0"/>
              <a:t> i </a:t>
            </a:r>
            <a:r>
              <a:rPr lang="ca-ES" dirty="0" err="1"/>
              <a:t>Kubernetes</a:t>
            </a:r>
            <a:r>
              <a:rPr lang="ca-ES" dirty="0" smtClean="0"/>
              <a:t>.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0000" y="3382872"/>
            <a:ext cx="10554574" cy="2824498"/>
          </a:xfrm>
        </p:spPr>
        <p:txBody>
          <a:bodyPr/>
          <a:lstStyle/>
          <a:p>
            <a:pPr marL="0" indent="0">
              <a:buNone/>
            </a:pPr>
            <a:r>
              <a:rPr lang="ca-ES" sz="2400" u="sng" dirty="0" err="1" smtClean="0"/>
              <a:t>Docker</a:t>
            </a:r>
            <a:endParaRPr lang="ca-ES" sz="2000" u="sng" dirty="0" smtClean="0"/>
          </a:p>
          <a:p>
            <a:r>
              <a:rPr lang="ca-ES" sz="2000" dirty="0" smtClean="0"/>
              <a:t>Linux: Nativa</a:t>
            </a:r>
          </a:p>
          <a:p>
            <a:r>
              <a:rPr lang="ca-ES" sz="2000" dirty="0" smtClean="0"/>
              <a:t>Windows: Maquina Virtual de tercers</a:t>
            </a:r>
          </a:p>
          <a:p>
            <a:r>
              <a:rPr lang="ca-ES" sz="2000" dirty="0" err="1" smtClean="0"/>
              <a:t>MacOS</a:t>
            </a:r>
            <a:r>
              <a:rPr lang="ca-ES" sz="2000" dirty="0" smtClean="0"/>
              <a:t>: “Nativa” utilitzant les maquines virtuals del sistema operatiu.</a:t>
            </a:r>
          </a:p>
          <a:p>
            <a:endParaRPr lang="es-ES_tradnl" sz="2000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  <a:p>
            <a:endParaRPr lang="es-ES_tradnl" dirty="0"/>
          </a:p>
          <a:p>
            <a:endParaRPr lang="es-ES_tradnl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815" y="5084620"/>
            <a:ext cx="1344197" cy="147443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46" y="5059457"/>
            <a:ext cx="1499602" cy="14996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779" y="5099538"/>
            <a:ext cx="1459522" cy="14595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999" y="2289314"/>
            <a:ext cx="2375877" cy="133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Citable</Template>
  <TotalTime>760</TotalTime>
  <Words>369</Words>
  <Application>Microsoft Macintosh PowerPoint</Application>
  <PresentationFormat>Panorámica</PresentationFormat>
  <Paragraphs>100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Century Gothic</vt:lpstr>
      <vt:lpstr>Wingdings 2</vt:lpstr>
      <vt:lpstr>Arial</vt:lpstr>
      <vt:lpstr>Citable</vt:lpstr>
      <vt:lpstr>Desplegament d’aplicacions en Docker i Kubernetes</vt:lpstr>
      <vt:lpstr>Índex</vt:lpstr>
      <vt:lpstr>Introducció</vt:lpstr>
      <vt:lpstr>Introducció</vt:lpstr>
      <vt:lpstr>Introducció</vt:lpstr>
      <vt:lpstr>Introducció</vt:lpstr>
      <vt:lpstr>Definició de l’aplicació web</vt:lpstr>
      <vt:lpstr>Funcionalitat de l’aplicació.</vt:lpstr>
      <vt:lpstr>Instal·lació de Docker i Kubernetes.</vt:lpstr>
      <vt:lpstr>Instal·lació de Docker i Kubernetes.</vt:lpstr>
      <vt:lpstr>Creació d’un contenidor amb Docker.</vt:lpstr>
      <vt:lpstr>Creació d’un contenidor amb Docker.</vt:lpstr>
      <vt:lpstr>Creació d’un contenidor amb Docker.</vt:lpstr>
      <vt:lpstr>Desplegar el contenidor a Kubernetes.</vt:lpstr>
      <vt:lpstr>Desplegar el contenidor a Kubernetes.</vt:lpstr>
      <vt:lpstr>Desplegar el contenidor a Kubernetes.</vt:lpstr>
      <vt:lpstr>Desplegar el contenidor a Kubernetes.</vt:lpstr>
      <vt:lpstr>Conclusions</vt:lpstr>
      <vt:lpstr>Gràcies per l’atenció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Desplegament d’aplicacions en Docker i Kubernetes</dc:title>
  <dc:creator>Usuario de Microsoft Office</dc:creator>
  <cp:lastModifiedBy>Usuario de Microsoft Office</cp:lastModifiedBy>
  <cp:revision>89</cp:revision>
  <dcterms:created xsi:type="dcterms:W3CDTF">2020-06-01T09:59:51Z</dcterms:created>
  <dcterms:modified xsi:type="dcterms:W3CDTF">2020-06-02T12:09:00Z</dcterms:modified>
</cp:coreProperties>
</file>